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9"/>
  </p:notesMasterIdLst>
  <p:sldIdLst>
    <p:sldId id="256" r:id="rId2"/>
    <p:sldId id="265" r:id="rId3"/>
    <p:sldId id="257" r:id="rId4"/>
    <p:sldId id="266" r:id="rId5"/>
    <p:sldId id="305" r:id="rId6"/>
    <p:sldId id="306" r:id="rId7"/>
    <p:sldId id="308" r:id="rId8"/>
    <p:sldId id="307" r:id="rId9"/>
    <p:sldId id="311" r:id="rId10"/>
    <p:sldId id="309" r:id="rId11"/>
    <p:sldId id="310" r:id="rId12"/>
    <p:sldId id="258" r:id="rId13"/>
    <p:sldId id="267" r:id="rId14"/>
    <p:sldId id="275" r:id="rId15"/>
    <p:sldId id="276" r:id="rId16"/>
    <p:sldId id="277" r:id="rId17"/>
    <p:sldId id="278" r:id="rId18"/>
    <p:sldId id="279" r:id="rId19"/>
    <p:sldId id="280" r:id="rId20"/>
    <p:sldId id="268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63" r:id="rId30"/>
    <p:sldId id="269" r:id="rId31"/>
    <p:sldId id="289" r:id="rId32"/>
    <p:sldId id="290" r:id="rId33"/>
    <p:sldId id="25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61" r:id="rId42"/>
    <p:sldId id="260" r:id="rId43"/>
    <p:sldId id="301" r:id="rId44"/>
    <p:sldId id="271" r:id="rId45"/>
    <p:sldId id="298" r:id="rId46"/>
    <p:sldId id="270" r:id="rId47"/>
    <p:sldId id="299" r:id="rId48"/>
    <p:sldId id="300" r:id="rId49"/>
    <p:sldId id="264" r:id="rId50"/>
    <p:sldId id="272" r:id="rId51"/>
    <p:sldId id="273" r:id="rId52"/>
    <p:sldId id="274" r:id="rId53"/>
    <p:sldId id="302" r:id="rId54"/>
    <p:sldId id="303" r:id="rId55"/>
    <p:sldId id="304" r:id="rId56"/>
    <p:sldId id="312" r:id="rId57"/>
    <p:sldId id="313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9" autoAdjust="0"/>
    <p:restoredTop sz="94660"/>
  </p:normalViewPr>
  <p:slideViewPr>
    <p:cSldViewPr snapToGrid="0" snapToObjects="1">
      <p:cViewPr>
        <p:scale>
          <a:sx n="50" d="100"/>
          <a:sy n="50" d="100"/>
        </p:scale>
        <p:origin x="-84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25E70-821B-5846-813B-373CD0C6B51D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2DAA0-7062-124B-8F1A-92A16B63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3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Used to build networks and gain connections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2DAA0-7062-124B-8F1A-92A16B630A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84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Used to build networks and gain connections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2DAA0-7062-124B-8F1A-92A16B630A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84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Used to build networks and gain connections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2DAA0-7062-124B-8F1A-92A16B630A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84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2DAA0-7062-124B-8F1A-92A16B630A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9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2DAA0-7062-124B-8F1A-92A16B630A4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77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2DAA0-7062-124B-8F1A-92A16B630A4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7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ound Same Side Corner Rectangle 12"/>
          <p:cNvSpPr/>
          <p:nvPr/>
        </p:nvSpPr>
        <p:spPr>
          <a:xfrm rot="5400000" flipH="1">
            <a:off x="4572000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248" y="1680881"/>
            <a:ext cx="3273552" cy="1640541"/>
          </a:xfrm>
        </p:spPr>
        <p:txBody>
          <a:bodyPr vert="horz" lIns="91440" tIns="0" rIns="9144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248" y="3384176"/>
            <a:ext cx="3273552" cy="530352"/>
          </a:xfrm>
        </p:spPr>
        <p:txBody>
          <a:bodyPr vert="horz" lIns="91440" tIns="0" rIns="91440" bIns="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pic>
        <p:nvPicPr>
          <p:cNvPr id="15" name="Picture 14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1905084"/>
            <a:ext cx="2188885" cy="283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429001" y="450850"/>
            <a:ext cx="4922184" cy="461168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758" y="5069541"/>
            <a:ext cx="4924425" cy="662519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6759" y="5732060"/>
            <a:ext cx="4924425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1609725"/>
            <a:ext cx="5343525" cy="228123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3904812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4586704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443552"/>
            <a:ext cx="5343525" cy="2281238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2015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3362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 flipH="1">
            <a:off x="3021106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5723362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,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3442648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5"/>
          </p:nvPr>
        </p:nvSpPr>
        <p:spPr>
          <a:xfrm>
            <a:off x="5840505" y="4108759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40505" y="34426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, 3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4462815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021107" y="2452048"/>
            <a:ext cx="2743200" cy="1956816"/>
          </a:xfrm>
          <a:prstGeom prst="rect">
            <a:avLst/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40505" y="3133941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40505" y="24520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5840505" y="5135813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2"/>
          </p:nvPr>
        </p:nvSpPr>
        <p:spPr>
          <a:xfrm>
            <a:off x="5840505" y="4462815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206" y="685800"/>
            <a:ext cx="4924424" cy="8869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0206" y="2020888"/>
            <a:ext cx="4924425" cy="410686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24800" y="750580"/>
            <a:ext cx="914400" cy="53819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7100" y="749300"/>
            <a:ext cx="3924300" cy="53768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732" y="685800"/>
            <a:ext cx="5972506" cy="88696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071" y="2020888"/>
            <a:ext cx="5970531" cy="4105275"/>
          </a:xfrm>
        </p:spPr>
        <p:txBody>
          <a:bodyPr>
            <a:normAutofit/>
          </a:bodyPr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 Same Side Corner Rectangle 7"/>
          <p:cNvSpPr/>
          <p:nvPr userDrawn="1"/>
        </p:nvSpPr>
        <p:spPr>
          <a:xfrm rot="16200000">
            <a:off x="-2859312" y="2422872"/>
            <a:ext cx="7145251" cy="2032351"/>
          </a:xfrm>
          <a:prstGeom prst="round2SameRect">
            <a:avLst>
              <a:gd name="adj1" fmla="val 3122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9" y="167723"/>
            <a:ext cx="1431991" cy="1853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 rot="5400000">
            <a:off x="4585448" y="1603786"/>
            <a:ext cx="3474720" cy="3474720"/>
          </a:xfrm>
          <a:prstGeom prst="round2SameRect">
            <a:avLst>
              <a:gd name="adj1" fmla="val 3096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vert="vert270"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447" y="3114115"/>
            <a:ext cx="3276600" cy="1162050"/>
          </a:xfrm>
        </p:spPr>
        <p:txBody>
          <a:bodyPr tIns="0" bIns="0" anchor="b" anchorCtr="0">
            <a:noAutofit/>
          </a:bodyPr>
          <a:lstStyle>
            <a:lvl1pPr algn="ctr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47" y="4343400"/>
            <a:ext cx="3276600" cy="533400"/>
          </a:xfrm>
        </p:spPr>
        <p:txBody>
          <a:bodyPr tIns="0" bIns="0">
            <a:normAutofit/>
          </a:bodyPr>
          <a:lstStyle>
            <a:lvl1pPr marL="0" indent="0" algn="ctr">
              <a:spcBef>
                <a:spcPct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6"/>
          <p:cNvGrpSpPr/>
          <p:nvPr/>
        </p:nvGrpSpPr>
        <p:grpSpPr>
          <a:xfrm>
            <a:off x="222912" y="1254456"/>
            <a:ext cx="7892388" cy="3918778"/>
            <a:chOff x="222912" y="1254456"/>
            <a:chExt cx="7892388" cy="3918778"/>
          </a:xfrm>
        </p:grpSpPr>
        <p:sp>
          <p:nvSpPr>
            <p:cNvPr id="7" name="Rounded Rectangle 6"/>
            <p:cNvSpPr/>
            <p:nvPr/>
          </p:nvSpPr>
          <p:spPr>
            <a:xfrm>
              <a:off x="1028700" y="1600200"/>
              <a:ext cx="7086600" cy="3474720"/>
            </a:xfrm>
            <a:prstGeom prst="roundRect">
              <a:avLst>
                <a:gd name="adj" fmla="val 31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22912" y="1254456"/>
              <a:ext cx="3429000" cy="3918778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182" y="2021541"/>
            <a:ext cx="4200618" cy="1362075"/>
          </a:xfrm>
        </p:spPr>
        <p:txBody>
          <a:bodyPr vert="horz" lIns="91440" tIns="0" rIns="91440" bIns="0" rtlCol="0" anchor="b" anchorCtr="0">
            <a:noAutofit/>
          </a:bodyPr>
          <a:lstStyle>
            <a:lvl1pPr algn="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1424" y="3388659"/>
            <a:ext cx="4603376" cy="1083328"/>
          </a:xfrm>
        </p:spPr>
        <p:txBody>
          <a:bodyPr vert="horz" lIns="91440" tIns="0" rIns="91440" bIns="0" rtlCol="0">
            <a:norm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224118"/>
            <a:ext cx="4800600" cy="886968"/>
          </a:xfrm>
        </p:spPr>
        <p:txBody>
          <a:bodyPr lIns="4572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4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7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21040" y="3630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1212" y="1548761"/>
            <a:ext cx="3657600" cy="274320"/>
          </a:xfrm>
          <a:prstGeom prst="roundRect">
            <a:avLst>
              <a:gd name="adj" fmla="val 31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8352" y="2021456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533" y="1548761"/>
            <a:ext cx="3657600" cy="274320"/>
          </a:xfrm>
          <a:prstGeom prst="roundRect">
            <a:avLst>
              <a:gd name="adj" fmla="val 3405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673" y="2019869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21729" y="36576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15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7" name="Rounded Rectangle 16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8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0" name="Rounded Rectangle 9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7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7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9" name="Rounded Rectangle 8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6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9" y="304800"/>
            <a:ext cx="4948269" cy="719424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113" y="2292824"/>
            <a:ext cx="4959126" cy="38333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0" y="1160463"/>
            <a:ext cx="4948269" cy="954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/>
          <a:lstStyle/>
          <a:p>
            <a:fld id="{2118DB65-D07B-3345-9220-8E2F7F387C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1C7D293-973D-1A43-B46C-8634BC378431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0" y="685800"/>
            <a:ext cx="4948238" cy="886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2020888"/>
            <a:ext cx="4946602" cy="41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28800" indent="-227013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5813" indent="-227013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LinkedIn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Rachael </a:t>
            </a:r>
            <a:r>
              <a:rPr lang="en-US" dirty="0" err="1" smtClean="0"/>
              <a:t>Deja</a:t>
            </a:r>
            <a:r>
              <a:rPr lang="en-US" dirty="0" smtClean="0"/>
              <a:t> and Bryan </a:t>
            </a:r>
            <a:r>
              <a:rPr lang="en-US" dirty="0" err="1" smtClean="0"/>
              <a:t>Strawter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4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Social Media as a whole:</a:t>
            </a:r>
            <a:endParaRPr lang="en-US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305050"/>
            <a:ext cx="7372350" cy="262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0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732" y="70866"/>
            <a:ext cx="5972506" cy="886968"/>
          </a:xfrm>
        </p:spPr>
        <p:txBody>
          <a:bodyPr/>
          <a:lstStyle/>
          <a:p>
            <a:r>
              <a:rPr lang="en-US" dirty="0" smtClean="0"/>
              <a:t>Social Media cont..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57834"/>
            <a:ext cx="72961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http://www.statisticbrain.com/social-networking-statistics/</a:t>
            </a:r>
          </a:p>
        </p:txBody>
      </p:sp>
    </p:spTree>
    <p:extLst>
      <p:ext uri="{BB962C8B-B14F-4D97-AF65-F5344CB8AC3E}">
        <p14:creationId xmlns:p14="http://schemas.microsoft.com/office/powerpoint/2010/main" val="34171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How it Works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 indent="0">
              <a:buNone/>
            </a:pPr>
            <a:r>
              <a:rPr lang="en-US" sz="4000" dirty="0" smtClean="0"/>
              <a:t>A profile reads like a professional resume where the focus is on education and experience.</a:t>
            </a:r>
          </a:p>
        </p:txBody>
      </p:sp>
    </p:spTree>
    <p:extLst>
      <p:ext uri="{BB962C8B-B14F-4D97-AF65-F5344CB8AC3E}">
        <p14:creationId xmlns:p14="http://schemas.microsoft.com/office/powerpoint/2010/main" val="267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How it Works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buNone/>
            </a:pPr>
            <a:r>
              <a:rPr lang="en-US" sz="3000" dirty="0" smtClean="0"/>
              <a:t>During the registration process you’ll be asked for….</a:t>
            </a:r>
          </a:p>
          <a:p>
            <a:pPr lvl="2"/>
            <a:r>
              <a:rPr lang="en-US" sz="3000" dirty="0" smtClean="0"/>
              <a:t>Name</a:t>
            </a:r>
          </a:p>
          <a:p>
            <a:pPr lvl="2"/>
            <a:r>
              <a:rPr lang="en-US" sz="3000" dirty="0" smtClean="0"/>
              <a:t>Email</a:t>
            </a:r>
          </a:p>
          <a:p>
            <a:pPr lvl="2"/>
            <a:r>
              <a:rPr lang="en-US" sz="3000" dirty="0" smtClean="0"/>
              <a:t>Location</a:t>
            </a:r>
          </a:p>
          <a:p>
            <a:pPr lvl="2"/>
            <a:r>
              <a:rPr lang="en-US" sz="3000" dirty="0" smtClean="0"/>
              <a:t>Current Employer</a:t>
            </a:r>
          </a:p>
          <a:p>
            <a:pPr lvl="2"/>
            <a:r>
              <a:rPr lang="en-US" sz="3000" dirty="0" smtClean="0"/>
              <a:t>Past Employers</a:t>
            </a:r>
          </a:p>
          <a:p>
            <a:pPr lvl="2"/>
            <a:r>
              <a:rPr lang="en-US" sz="3000" dirty="0" smtClean="0"/>
              <a:t>Education (College)</a:t>
            </a:r>
          </a:p>
        </p:txBody>
      </p:sp>
    </p:spTree>
    <p:extLst>
      <p:ext uri="{BB962C8B-B14F-4D97-AF65-F5344CB8AC3E}">
        <p14:creationId xmlns:p14="http://schemas.microsoft.com/office/powerpoint/2010/main" val="6131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06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620" y="-1268931"/>
            <a:ext cx="13511820" cy="84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400" y="-1273175"/>
            <a:ext cx="13741400" cy="8588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07800" y="787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07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517650"/>
            <a:ext cx="14122400" cy="88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3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07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00" y="-4826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0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00" y="-1562100"/>
            <a:ext cx="13995400" cy="874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08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00" y="-1473200"/>
            <a:ext cx="1365504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4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What is LinkedIn?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A Professional…</a:t>
            </a:r>
          </a:p>
          <a:p>
            <a:pPr lvl="1"/>
            <a:r>
              <a:rPr lang="en-US" sz="4000" dirty="0" smtClean="0"/>
              <a:t>Platform</a:t>
            </a:r>
          </a:p>
          <a:p>
            <a:pPr lvl="1"/>
            <a:r>
              <a:rPr lang="en-US" sz="4000" dirty="0" smtClean="0"/>
              <a:t>Social network</a:t>
            </a:r>
          </a:p>
          <a:p>
            <a:pPr lvl="1"/>
            <a:r>
              <a:rPr lang="en-US" sz="4000" dirty="0" smtClean="0"/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41159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How it Works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 indent="0">
              <a:buNone/>
            </a:pPr>
            <a:r>
              <a:rPr lang="en-US" sz="4000" dirty="0" smtClean="0"/>
              <a:t>Once registered, you will be asked for more detailed information on your profile.</a:t>
            </a:r>
          </a:p>
        </p:txBody>
      </p:sp>
    </p:spTree>
    <p:extLst>
      <p:ext uri="{BB962C8B-B14F-4D97-AF65-F5344CB8AC3E}">
        <p14:creationId xmlns:p14="http://schemas.microsoft.com/office/powerpoint/2010/main" val="41652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09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31900"/>
            <a:ext cx="13268960" cy="82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09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1219200"/>
            <a:ext cx="1324864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9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7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0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00" y="-1244600"/>
            <a:ext cx="1353312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10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400" y="-1016000"/>
            <a:ext cx="12964160" cy="81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10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00" y="-1231900"/>
            <a:ext cx="13594080" cy="84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1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1282700"/>
            <a:ext cx="14325600" cy="89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10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1303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How it Works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 indent="0">
              <a:buNone/>
            </a:pPr>
            <a:r>
              <a:rPr lang="en-US" sz="4000" dirty="0" smtClean="0"/>
              <a:t>Once all the information has been entered </a:t>
            </a:r>
            <a:r>
              <a:rPr lang="en-US" sz="4000" dirty="0" smtClean="0"/>
              <a:t>LinkedIn </a:t>
            </a:r>
            <a:r>
              <a:rPr lang="en-US" sz="4000" dirty="0" smtClean="0"/>
              <a:t>begins to </a:t>
            </a:r>
            <a:r>
              <a:rPr lang="en-US" sz="4000" b="1" dirty="0" smtClean="0"/>
              <a:t>data mine</a:t>
            </a:r>
          </a:p>
          <a:p>
            <a:pPr marL="685800" lvl="3" indent="0">
              <a:buNone/>
            </a:pPr>
            <a:endParaRPr lang="en-US" sz="4000" dirty="0" smtClean="0"/>
          </a:p>
          <a:p>
            <a:pPr lvl="3"/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951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What is LinkedIn?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A hybrid of </a:t>
            </a:r>
          </a:p>
          <a:p>
            <a:pPr lvl="1"/>
            <a:r>
              <a:rPr lang="en-US" sz="4000" dirty="0" smtClean="0"/>
              <a:t>Resume</a:t>
            </a:r>
          </a:p>
          <a:p>
            <a:pPr lvl="1"/>
            <a:r>
              <a:rPr lang="en-US" sz="4000" dirty="0" smtClean="0"/>
              <a:t>Website</a:t>
            </a:r>
          </a:p>
          <a:p>
            <a:pPr lvl="1"/>
            <a:r>
              <a:rPr lang="en-US" sz="4000" dirty="0" smtClean="0"/>
              <a:t>Facebook profile</a:t>
            </a:r>
          </a:p>
          <a:p>
            <a:pPr lvl="1"/>
            <a:r>
              <a:rPr lang="en-US" sz="4000" dirty="0" smtClean="0"/>
              <a:t>Blog</a:t>
            </a:r>
          </a:p>
        </p:txBody>
      </p:sp>
    </p:spTree>
    <p:extLst>
      <p:ext uri="{BB962C8B-B14F-4D97-AF65-F5344CB8AC3E}">
        <p14:creationId xmlns:p14="http://schemas.microsoft.com/office/powerpoint/2010/main" val="18129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How it Works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2" indent="0">
              <a:buNone/>
            </a:pPr>
            <a:r>
              <a:rPr lang="en-US" sz="3000" dirty="0" smtClean="0"/>
              <a:t>It’ll know who to connect you with</a:t>
            </a:r>
          </a:p>
          <a:p>
            <a:pPr lvl="3"/>
            <a:r>
              <a:rPr lang="en-US" sz="3000" dirty="0" smtClean="0"/>
              <a:t>Colleagues</a:t>
            </a:r>
            <a:endParaRPr lang="en-US" sz="3000" dirty="0" smtClean="0"/>
          </a:p>
          <a:p>
            <a:pPr lvl="3"/>
            <a:r>
              <a:rPr lang="en-US" sz="3000" dirty="0" smtClean="0"/>
              <a:t>Past </a:t>
            </a:r>
            <a:r>
              <a:rPr lang="en-US" sz="3000" dirty="0" smtClean="0"/>
              <a:t>colleagues</a:t>
            </a:r>
            <a:endParaRPr lang="en-US" sz="3000" dirty="0" smtClean="0"/>
          </a:p>
          <a:p>
            <a:pPr lvl="3"/>
            <a:r>
              <a:rPr lang="en-US" sz="3000" dirty="0" smtClean="0"/>
              <a:t>Bosses</a:t>
            </a:r>
          </a:p>
          <a:p>
            <a:pPr lvl="3"/>
            <a:r>
              <a:rPr lang="en-US" sz="3000" dirty="0" smtClean="0"/>
              <a:t>Classmates</a:t>
            </a:r>
          </a:p>
          <a:p>
            <a:pPr lvl="3"/>
            <a:r>
              <a:rPr lang="en-US" sz="3000" dirty="0" smtClean="0"/>
              <a:t>Friends</a:t>
            </a:r>
          </a:p>
          <a:p>
            <a:pPr lvl="3"/>
            <a:r>
              <a:rPr lang="en-US" sz="3000" dirty="0" smtClean="0"/>
              <a:t>“Friends of Friends”</a:t>
            </a:r>
          </a:p>
          <a:p>
            <a:pPr marL="685800" lvl="3" indent="0">
              <a:buNone/>
            </a:pPr>
            <a:endParaRPr lang="en-US" sz="3000" dirty="0" smtClean="0"/>
          </a:p>
          <a:p>
            <a:pPr lvl="3"/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42613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18 at 1.2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1295400"/>
            <a:ext cx="1408176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8 at 1.2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1193800"/>
            <a:ext cx="1316736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Brand Yourself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/>
              <a:t>Use your resume to get connections!</a:t>
            </a:r>
          </a:p>
          <a:p>
            <a:pPr marL="0" indent="0">
              <a:buNone/>
            </a:pPr>
            <a:r>
              <a:rPr lang="en-US" sz="3000" dirty="0" smtClean="0"/>
              <a:t>Use your connections to get..</a:t>
            </a:r>
          </a:p>
          <a:p>
            <a:pPr lvl="1"/>
            <a:r>
              <a:rPr lang="en-US" sz="3000" dirty="0" smtClean="0"/>
              <a:t>Recommendations</a:t>
            </a:r>
          </a:p>
          <a:p>
            <a:pPr lvl="1"/>
            <a:r>
              <a:rPr lang="en-US" sz="3000" dirty="0" smtClean="0"/>
              <a:t>Endorsements (confirmation of your skills)</a:t>
            </a:r>
          </a:p>
          <a:p>
            <a:pPr marL="228600" lvl="1" indent="0">
              <a:buNone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6069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6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What is LinkedIn?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A complete presentation of who you are, what you’ve achieved and what you’ve done professionally.</a:t>
            </a:r>
          </a:p>
        </p:txBody>
      </p:sp>
    </p:spTree>
    <p:extLst>
      <p:ext uri="{BB962C8B-B14F-4D97-AF65-F5344CB8AC3E}">
        <p14:creationId xmlns:p14="http://schemas.microsoft.com/office/powerpoint/2010/main" val="2961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732" y="685800"/>
            <a:ext cx="6296900" cy="886968"/>
          </a:xfrm>
        </p:spPr>
        <p:txBody>
          <a:bodyPr/>
          <a:lstStyle/>
          <a:p>
            <a:r>
              <a:rPr lang="en-US" sz="4500" dirty="0" smtClean="0"/>
              <a:t>Growing Your Network</a:t>
            </a:r>
            <a:endParaRPr lang="en-US" sz="4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Business cards are a thing of the past</a:t>
            </a:r>
          </a:p>
          <a:p>
            <a:pPr lvl="1"/>
            <a:r>
              <a:rPr lang="en-US" sz="4000" dirty="0" smtClean="0"/>
              <a:t>Information changes</a:t>
            </a:r>
          </a:p>
          <a:p>
            <a:pPr lvl="1"/>
            <a:r>
              <a:rPr lang="en-US" sz="4000" dirty="0" smtClean="0"/>
              <a:t>People move on</a:t>
            </a:r>
          </a:p>
          <a:p>
            <a:pPr marL="0" indent="0">
              <a:buNone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3375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Finding Jobs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Get the word out</a:t>
            </a:r>
          </a:p>
          <a:p>
            <a:r>
              <a:rPr lang="en-US" sz="4000" dirty="0" smtClean="0"/>
              <a:t>Get </a:t>
            </a:r>
            <a:r>
              <a:rPr lang="en-US" sz="4000" dirty="0" smtClean="0"/>
              <a:t>LinkedIn recommendations </a:t>
            </a:r>
            <a:r>
              <a:rPr lang="en-US" sz="4000" dirty="0" smtClean="0"/>
              <a:t>from your colleagues</a:t>
            </a:r>
          </a:p>
        </p:txBody>
      </p:sp>
    </p:spTree>
    <p:extLst>
      <p:ext uri="{BB962C8B-B14F-4D97-AF65-F5344CB8AC3E}">
        <p14:creationId xmlns:p14="http://schemas.microsoft.com/office/powerpoint/2010/main" val="16370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Finding Jobs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Find out where people with your backgrounds are working</a:t>
            </a:r>
          </a:p>
          <a:p>
            <a:r>
              <a:rPr lang="en-US" sz="4000" dirty="0" smtClean="0"/>
              <a:t>Find out where people at a company came from</a:t>
            </a:r>
          </a:p>
        </p:txBody>
      </p:sp>
    </p:spTree>
    <p:extLst>
      <p:ext uri="{BB962C8B-B14F-4D97-AF65-F5344CB8AC3E}">
        <p14:creationId xmlns:p14="http://schemas.microsoft.com/office/powerpoint/2010/main" val="35349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Finding Jobs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Find out where people from a company go next</a:t>
            </a:r>
          </a:p>
          <a:p>
            <a:r>
              <a:rPr lang="en-US" sz="4000" dirty="0" smtClean="0"/>
              <a:t>Check if a company is still hiring</a:t>
            </a:r>
          </a:p>
        </p:txBody>
      </p:sp>
    </p:spTree>
    <p:extLst>
      <p:ext uri="{BB962C8B-B14F-4D97-AF65-F5344CB8AC3E}">
        <p14:creationId xmlns:p14="http://schemas.microsoft.com/office/powerpoint/2010/main" val="9310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206500"/>
            <a:ext cx="133096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7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732" y="685800"/>
            <a:ext cx="6192814" cy="886968"/>
          </a:xfrm>
        </p:spPr>
        <p:txBody>
          <a:bodyPr/>
          <a:lstStyle/>
          <a:p>
            <a:r>
              <a:rPr lang="en-US" sz="4700" dirty="0" smtClean="0"/>
              <a:t>Why to use </a:t>
            </a:r>
            <a:r>
              <a:rPr lang="en-US" sz="4700" dirty="0" smtClean="0"/>
              <a:t>LinkedIn</a:t>
            </a:r>
            <a:endParaRPr lang="en-US" sz="4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Increase your visibility</a:t>
            </a:r>
          </a:p>
          <a:p>
            <a:r>
              <a:rPr lang="en-US" sz="4000" dirty="0" smtClean="0"/>
              <a:t>Improve your </a:t>
            </a:r>
            <a:r>
              <a:rPr lang="en-US" sz="4000" dirty="0" err="1" smtClean="0"/>
              <a:t>connectability</a:t>
            </a:r>
            <a:endParaRPr lang="en-US" sz="4000" dirty="0" smtClean="0"/>
          </a:p>
          <a:p>
            <a:r>
              <a:rPr lang="en-US" sz="4000" dirty="0" smtClean="0"/>
              <a:t>Enhance your search engine results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13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732" y="495300"/>
            <a:ext cx="5972506" cy="886968"/>
          </a:xfrm>
        </p:spPr>
        <p:txBody>
          <a:bodyPr/>
          <a:lstStyle/>
          <a:p>
            <a:r>
              <a:rPr lang="en-US" sz="4800" dirty="0" smtClean="0"/>
              <a:t>Fun Stats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732" y="1382268"/>
            <a:ext cx="5970531" cy="4105275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LinkedIn since the last year has doubled its stock share prices. This July the share was as high as $208.53 versus last  August which was priced at $111.55</a:t>
            </a: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812018"/>
            <a:ext cx="59531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17311" y="6488668"/>
            <a:ext cx="3826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http://data.cnbc.com/quotes/LNKD/tab/2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866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732" y="685800"/>
            <a:ext cx="6192814" cy="886968"/>
          </a:xfrm>
        </p:spPr>
        <p:txBody>
          <a:bodyPr/>
          <a:lstStyle/>
          <a:p>
            <a:r>
              <a:rPr lang="en-US" sz="4700" dirty="0" smtClean="0"/>
              <a:t>Why to use </a:t>
            </a:r>
            <a:r>
              <a:rPr lang="en-US" sz="4700" dirty="0" smtClean="0"/>
              <a:t>LinkedIn</a:t>
            </a:r>
            <a:endParaRPr lang="en-US" sz="4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Perform </a:t>
            </a:r>
            <a:r>
              <a:rPr lang="en-US" sz="4000" dirty="0" smtClean="0"/>
              <a:t>blind, “reverse”, and company reference checks</a:t>
            </a:r>
          </a:p>
          <a:p>
            <a:r>
              <a:rPr lang="en-US" sz="4000" dirty="0" smtClean="0"/>
              <a:t>Increase the relevancy of your job search</a:t>
            </a:r>
          </a:p>
        </p:txBody>
      </p:sp>
    </p:spTree>
    <p:extLst>
      <p:ext uri="{BB962C8B-B14F-4D97-AF65-F5344CB8AC3E}">
        <p14:creationId xmlns:p14="http://schemas.microsoft.com/office/powerpoint/2010/main" val="18924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732" y="685800"/>
            <a:ext cx="6192814" cy="886968"/>
          </a:xfrm>
        </p:spPr>
        <p:txBody>
          <a:bodyPr/>
          <a:lstStyle/>
          <a:p>
            <a:r>
              <a:rPr lang="en-US" sz="4700" dirty="0" smtClean="0"/>
              <a:t>Why to use </a:t>
            </a:r>
            <a:r>
              <a:rPr lang="en-US" sz="4700" dirty="0" smtClean="0"/>
              <a:t>LinkedIn</a:t>
            </a:r>
            <a:endParaRPr lang="en-US" sz="4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Make your interview go smoother</a:t>
            </a:r>
          </a:p>
          <a:p>
            <a:r>
              <a:rPr lang="en-US" sz="4000" dirty="0" smtClean="0"/>
              <a:t>Gauge the health of a company</a:t>
            </a:r>
          </a:p>
          <a:p>
            <a:r>
              <a:rPr lang="en-US" sz="4000" dirty="0" smtClean="0"/>
              <a:t>Gauge the health of an industry</a:t>
            </a:r>
          </a:p>
        </p:txBody>
      </p:sp>
    </p:spTree>
    <p:extLst>
      <p:ext uri="{BB962C8B-B14F-4D97-AF65-F5344CB8AC3E}">
        <p14:creationId xmlns:p14="http://schemas.microsoft.com/office/powerpoint/2010/main" val="16591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732" y="685800"/>
            <a:ext cx="6192814" cy="886968"/>
          </a:xfrm>
        </p:spPr>
        <p:txBody>
          <a:bodyPr/>
          <a:lstStyle/>
          <a:p>
            <a:r>
              <a:rPr lang="en-US" sz="4700" dirty="0" smtClean="0"/>
              <a:t>Why to use LinkedIn</a:t>
            </a:r>
            <a:endParaRPr lang="en-US" sz="4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Track startups </a:t>
            </a:r>
          </a:p>
          <a:p>
            <a:r>
              <a:rPr lang="en-US" sz="4000" dirty="0" smtClean="0"/>
              <a:t>Ask for advice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6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732" y="685800"/>
            <a:ext cx="6192814" cy="886968"/>
          </a:xfrm>
        </p:spPr>
        <p:txBody>
          <a:bodyPr/>
          <a:lstStyle/>
          <a:p>
            <a:r>
              <a:rPr lang="en-US" sz="4700" dirty="0" smtClean="0"/>
              <a:t>Why to use LinkedIn</a:t>
            </a:r>
            <a:endParaRPr lang="en-US" sz="4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Gather useful information on a specific job you are looking for</a:t>
            </a:r>
          </a:p>
          <a:p>
            <a:pPr marL="0" indent="0">
              <a:buNone/>
            </a:pP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2712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3463"/>
            <a:ext cx="52292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5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233487"/>
            <a:ext cx="64579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18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Conclusion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Today we looked at who uses, why use, and how to use LinkedIn all which are very important in todays technology driven work world.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556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Bottom Line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Advertise yourself</a:t>
            </a:r>
          </a:p>
          <a:p>
            <a:r>
              <a:rPr lang="en-US" sz="2800" dirty="0" smtClean="0"/>
              <a:t>Put your self out there to be found</a:t>
            </a:r>
          </a:p>
          <a:p>
            <a:r>
              <a:rPr lang="en-US" sz="2800" dirty="0" smtClean="0"/>
              <a:t>If someone wanted more information pertaining your work skills and previous work history they would have a detailed profile which they can find right on LinkedIn about what you are doing and your background.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47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4750" y="135558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75000B"/>
                </a:solidFill>
                <a:ea typeface="+mj-ea"/>
                <a:cs typeface="+mj-cs"/>
              </a:rPr>
              <a:t>3 Year look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38250"/>
            <a:ext cx="655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68471" y="6488668"/>
            <a:ext cx="3358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http://data.cnbc.com/quotes/LNKD/tab/2</a:t>
            </a:r>
          </a:p>
        </p:txBody>
      </p:sp>
    </p:spTree>
    <p:extLst>
      <p:ext uri="{BB962C8B-B14F-4D97-AF65-F5344CB8AC3E}">
        <p14:creationId xmlns:p14="http://schemas.microsoft.com/office/powerpoint/2010/main" val="21379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Why the increase?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Some reasons for the increase in popularity in LinkedIn can vary from:</a:t>
            </a:r>
          </a:p>
          <a:p>
            <a:r>
              <a:rPr lang="en-US" b="1" dirty="0" smtClean="0"/>
              <a:t>Increasing  need of  Information Technology in jobs today</a:t>
            </a:r>
          </a:p>
          <a:p>
            <a:r>
              <a:rPr lang="en-US" b="1" dirty="0" smtClean="0"/>
              <a:t>Social Media feel to it that most of us are used to by now</a:t>
            </a:r>
          </a:p>
          <a:p>
            <a:r>
              <a:rPr lang="en-US" b="1" dirty="0" smtClean="0"/>
              <a:t>Mostly used as an online public Resume for companies to browse 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5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557213"/>
            <a:ext cx="62579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8838" y="6268134"/>
            <a:ext cx="680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http://socialbarrel.com/wp-content/uploads/2013/07/The-Portrait-Of-A-LinkedIn-User-%E2%80%93-2013-Infographic.jpg</a:t>
            </a:r>
          </a:p>
        </p:txBody>
      </p:sp>
    </p:spTree>
    <p:extLst>
      <p:ext uri="{BB962C8B-B14F-4D97-AF65-F5344CB8AC3E}">
        <p14:creationId xmlns:p14="http://schemas.microsoft.com/office/powerpoint/2010/main" val="41746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2" y="757238"/>
            <a:ext cx="64293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http://socialbarrel.com/wp-content/uploads/2013/07/The-Portrait-Of-A-LinkedIn-User-%E2%80%93-2013-Infographic.jpg</a:t>
            </a:r>
          </a:p>
        </p:txBody>
      </p:sp>
    </p:spTree>
    <p:extLst>
      <p:ext uri="{BB962C8B-B14F-4D97-AF65-F5344CB8AC3E}">
        <p14:creationId xmlns:p14="http://schemas.microsoft.com/office/powerpoint/2010/main" val="6094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spiration">
  <a:themeElements>
    <a:clrScheme name="Custom 2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5000B"/>
      </a:accent1>
      <a:accent2>
        <a:srgbClr val="90001C"/>
      </a:accent2>
      <a:accent3>
        <a:srgbClr val="E2B300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Inspiration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spiration">
      <a:fillStyleLst>
        <a:solidFill>
          <a:schemeClr val="phClr"/>
        </a:solidFill>
        <a:gradFill rotWithShape="1">
          <a:gsLst>
            <a:gs pos="25000">
              <a:schemeClr val="phClr">
                <a:tint val="90000"/>
                <a:shade val="100000"/>
                <a:alpha val="90000"/>
                <a:satMod val="150000"/>
              </a:schemeClr>
            </a:gs>
            <a:gs pos="100000">
              <a:schemeClr val="phClr">
                <a:tint val="100000"/>
                <a:shade val="60000"/>
                <a:satMod val="13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0000"/>
                <a:shade val="100000"/>
                <a:alpha val="85000"/>
                <a:satMod val="150000"/>
              </a:schemeClr>
            </a:gs>
            <a:gs pos="33000">
              <a:schemeClr val="phClr">
                <a:tint val="90000"/>
                <a:shade val="100000"/>
                <a:alpha val="95000"/>
                <a:satMod val="130000"/>
              </a:schemeClr>
            </a:gs>
            <a:gs pos="67000">
              <a:schemeClr val="phClr">
                <a:shade val="70000"/>
                <a:satMod val="135000"/>
              </a:schemeClr>
            </a:gs>
            <a:gs pos="100000">
              <a:schemeClr val="phClr">
                <a:shade val="50000"/>
                <a:satMod val="135000"/>
              </a:schemeClr>
            </a:gs>
          </a:gsLst>
          <a:lin ang="13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thickThin" algn="ctr">
          <a:solidFill>
            <a:schemeClr val="phClr"/>
          </a:solidFill>
          <a:prstDash val="solid"/>
        </a:ln>
        <a:ln w="38100" cap="flat" cmpd="thinThick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25400" h="50800"/>
          </a:sp3d>
        </a:effectStyle>
        <a:effectStyle>
          <a:effectLst>
            <a:innerShdw blurRad="50800" dist="25400" dir="2400000">
              <a:srgbClr val="808080">
                <a:alpha val="75000"/>
              </a:srgbClr>
            </a:innerShdw>
            <a:reflection blurRad="38100" stA="26000" endPos="35000" dist="12700" dir="5400000" fadeDir="48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Inspiration.thmx</Template>
  <TotalTime>17559</TotalTime>
  <Words>539</Words>
  <Application>Microsoft Office PowerPoint</Application>
  <PresentationFormat>On-screen Show (4:3)</PresentationFormat>
  <Paragraphs>102</Paragraphs>
  <Slides>57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Inspiration</vt:lpstr>
      <vt:lpstr>LinkedIn</vt:lpstr>
      <vt:lpstr>What is LinkedIn? </vt:lpstr>
      <vt:lpstr>What is LinkedIn? </vt:lpstr>
      <vt:lpstr>What is LinkedIn? </vt:lpstr>
      <vt:lpstr>Fun Stats</vt:lpstr>
      <vt:lpstr>PowerPoint Presentation</vt:lpstr>
      <vt:lpstr>Why the increase?</vt:lpstr>
      <vt:lpstr>PowerPoint Presentation</vt:lpstr>
      <vt:lpstr>PowerPoint Presentation</vt:lpstr>
      <vt:lpstr>Social Media as a whole:</vt:lpstr>
      <vt:lpstr>Social Media cont..</vt:lpstr>
      <vt:lpstr>How it Works</vt:lpstr>
      <vt:lpstr>How it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it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it Works</vt:lpstr>
      <vt:lpstr>How it Works</vt:lpstr>
      <vt:lpstr>PowerPoint Presentation</vt:lpstr>
      <vt:lpstr>PowerPoint Presentation</vt:lpstr>
      <vt:lpstr>Brand Yourself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Growing Your Network</vt:lpstr>
      <vt:lpstr>Finding Jobs</vt:lpstr>
      <vt:lpstr>PowerPoint Presentation</vt:lpstr>
      <vt:lpstr>Finding Jobs</vt:lpstr>
      <vt:lpstr>PowerPoint Presentation</vt:lpstr>
      <vt:lpstr>Finding Jobs</vt:lpstr>
      <vt:lpstr>PowerPoint Presentation</vt:lpstr>
      <vt:lpstr>PowerPoint Presentation</vt:lpstr>
      <vt:lpstr>Why to use LinkedIn</vt:lpstr>
      <vt:lpstr>Why to use LinkedIn</vt:lpstr>
      <vt:lpstr>Why to use LinkedIn</vt:lpstr>
      <vt:lpstr>Why to use LinkedIn</vt:lpstr>
      <vt:lpstr>Why to use LinkedIn</vt:lpstr>
      <vt:lpstr>PowerPoint Presentation</vt:lpstr>
      <vt:lpstr>PowerPoint Presentation</vt:lpstr>
      <vt:lpstr>Conclusion</vt:lpstr>
      <vt:lpstr>Bottom Line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 IN</dc:title>
  <dc:creator>RACHAEL;Bryan</dc:creator>
  <cp:lastModifiedBy>bstrawt</cp:lastModifiedBy>
  <cp:revision>37</cp:revision>
  <dcterms:created xsi:type="dcterms:W3CDTF">2013-07-16T19:16:32Z</dcterms:created>
  <dcterms:modified xsi:type="dcterms:W3CDTF">2013-08-08T14:56:17Z</dcterms:modified>
</cp:coreProperties>
</file>